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76" r:id="rId7"/>
    <p:sldId id="273" r:id="rId8"/>
    <p:sldId id="279" r:id="rId9"/>
    <p:sldId id="278" r:id="rId10"/>
    <p:sldId id="274" r:id="rId11"/>
    <p:sldId id="265" r:id="rId12"/>
    <p:sldId id="272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F79646"/>
    <a:srgbClr val="92D050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16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0843-EF0B-4283-A73A-D21739BC2065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s.holyfamily.catholic.edu.au/eal/files/2016/02/welcome-2h6oe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1700808"/>
            <a:ext cx="7992888" cy="435929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45" t="9957" r="2244" b="45949"/>
          <a:stretch/>
        </p:blipFill>
        <p:spPr>
          <a:xfrm>
            <a:off x="1199456" y="116632"/>
            <a:ext cx="9970924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4272" y="107886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7030A0"/>
                </a:solidFill>
              </a:rPr>
              <a:t>+ online</a:t>
            </a:r>
            <a:endParaRPr lang="en-GB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91544" y="490622"/>
            <a:ext cx="6624736" cy="2482537"/>
            <a:chOff x="2423591" y="592232"/>
            <a:chExt cx="6624736" cy="2482537"/>
          </a:xfrm>
        </p:grpSpPr>
        <p:sp>
          <p:nvSpPr>
            <p:cNvPr id="13" name="Rectangle 12"/>
            <p:cNvSpPr/>
            <p:nvPr/>
          </p:nvSpPr>
          <p:spPr>
            <a:xfrm>
              <a:off x="2423591" y="592232"/>
              <a:ext cx="43204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 smtClean="0">
                  <a:solidFill>
                    <a:srgbClr val="0000CC"/>
                  </a:solidFill>
                </a:rPr>
                <a:t>Dining in town</a:t>
              </a:r>
              <a:endParaRPr lang="en-GB" sz="2800" b="1" dirty="0">
                <a:solidFill>
                  <a:srgbClr val="0000C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2423591" y="1043444"/>
              <a:ext cx="662473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La </a:t>
              </a:r>
              <a:r>
                <a:rPr lang="fr-FR" b="1" dirty="0" err="1" smtClean="0"/>
                <a:t>Fabrik</a:t>
              </a:r>
              <a:r>
                <a:rPr lang="fr-FR" dirty="0" smtClean="0"/>
                <a:t>: Home </a:t>
              </a:r>
              <a:r>
                <a:rPr lang="fr-FR" dirty="0" err="1" smtClean="0"/>
                <a:t>cook</a:t>
              </a:r>
              <a:r>
                <a:rPr lang="fr-FR" dirty="0" smtClean="0"/>
                <a:t> - </a:t>
              </a:r>
              <a:r>
                <a:rPr lang="fr-FR" dirty="0" err="1" smtClean="0"/>
                <a:t>Organic</a:t>
              </a:r>
              <a:r>
                <a:rPr lang="fr-FR" dirty="0" smtClean="0"/>
                <a:t> and local-</a:t>
              </a:r>
              <a:r>
                <a:rPr lang="fr-FR" dirty="0" err="1" smtClean="0"/>
                <a:t>supply</a:t>
              </a:r>
              <a:r>
                <a:rPr lang="fr-FR" dirty="0" smtClean="0"/>
                <a:t> </a:t>
              </a:r>
              <a:r>
                <a:rPr lang="fr-FR" dirty="0" err="1" smtClean="0"/>
                <a:t>oriented</a:t>
              </a:r>
              <a:endParaRPr lang="fr-FR" dirty="0" smtClean="0"/>
            </a:p>
            <a:p>
              <a:r>
                <a:rPr lang="fr-FR" b="1" dirty="0" err="1" smtClean="0"/>
                <a:t>Zaino</a:t>
              </a:r>
              <a:r>
                <a:rPr lang="fr-FR" dirty="0" smtClean="0"/>
                <a:t>: Nice </a:t>
              </a:r>
              <a:r>
                <a:rPr lang="fr-FR" dirty="0" err="1" smtClean="0"/>
                <a:t>Italian</a:t>
              </a:r>
              <a:r>
                <a:rPr lang="fr-FR" dirty="0" smtClean="0"/>
                <a:t> restaurant</a:t>
              </a:r>
            </a:p>
            <a:p>
              <a:r>
                <a:rPr lang="fr-FR" b="1" dirty="0" smtClean="0"/>
                <a:t>Instant Gourmand</a:t>
              </a:r>
              <a:r>
                <a:rPr lang="fr-FR" dirty="0" smtClean="0"/>
                <a:t>: </a:t>
              </a:r>
              <a:r>
                <a:rPr lang="fr-FR" dirty="0"/>
                <a:t>House </a:t>
              </a:r>
              <a:r>
                <a:rPr lang="fr-FR" dirty="0" err="1"/>
                <a:t>cook</a:t>
              </a:r>
              <a:r>
                <a:rPr lang="fr-FR" dirty="0"/>
                <a:t> </a:t>
              </a:r>
              <a:r>
                <a:rPr lang="fr-FR" dirty="0" smtClean="0"/>
                <a:t>, </a:t>
              </a:r>
              <a:r>
                <a:rPr lang="fr-FR" dirty="0" err="1" smtClean="0"/>
                <a:t>small</a:t>
              </a:r>
              <a:r>
                <a:rPr lang="fr-FR" dirty="0" smtClean="0"/>
                <a:t>, </a:t>
              </a:r>
              <a:r>
                <a:rPr lang="fr-FR" dirty="0" err="1" smtClean="0"/>
                <a:t>booking</a:t>
              </a:r>
              <a:r>
                <a:rPr lang="fr-FR" dirty="0" smtClean="0"/>
                <a:t> </a:t>
              </a:r>
              <a:r>
                <a:rPr lang="fr-FR" dirty="0" err="1" smtClean="0"/>
                <a:t>necessary</a:t>
              </a:r>
              <a:endParaRPr lang="fr-FR" dirty="0" smtClean="0"/>
            </a:p>
            <a:p>
              <a:r>
                <a:rPr lang="fr-FR" b="1" dirty="0" smtClean="0"/>
                <a:t>Bureau</a:t>
              </a:r>
              <a:r>
                <a:rPr lang="fr-FR" dirty="0" smtClean="0"/>
                <a:t>: </a:t>
              </a:r>
              <a:r>
                <a:rPr lang="fr-FR" dirty="0" err="1" smtClean="0"/>
                <a:t>next</a:t>
              </a:r>
              <a:r>
                <a:rPr lang="fr-FR" dirty="0" smtClean="0"/>
                <a:t> to Casino. </a:t>
              </a:r>
              <a:r>
                <a:rPr lang="fr-FR" dirty="0" err="1" smtClean="0"/>
                <a:t>Kitchen</a:t>
              </a:r>
              <a:r>
                <a:rPr lang="fr-FR" dirty="0" smtClean="0"/>
                <a:t> open 7/7 </a:t>
              </a:r>
              <a:r>
                <a:rPr lang="fr-FR" dirty="0" err="1" smtClean="0"/>
                <a:t>until</a:t>
              </a:r>
              <a:r>
                <a:rPr lang="fr-FR" dirty="0" smtClean="0"/>
                <a:t> 01:00</a:t>
              </a:r>
            </a:p>
            <a:p>
              <a:r>
                <a:rPr lang="fr-FR" b="1" dirty="0" smtClean="0"/>
                <a:t>Au Jardin d’Eden</a:t>
              </a:r>
              <a:r>
                <a:rPr lang="fr-FR" dirty="0" smtClean="0"/>
                <a:t>: Michelin, </a:t>
              </a:r>
              <a:r>
                <a:rPr lang="fr-FR" dirty="0" err="1" smtClean="0"/>
                <a:t>higher</a:t>
              </a:r>
              <a:r>
                <a:rPr lang="fr-FR" dirty="0" smtClean="0"/>
                <a:t> standard</a:t>
              </a:r>
            </a:p>
            <a:p>
              <a:endParaRPr lang="fr-FR" dirty="0"/>
            </a:p>
            <a:p>
              <a:pPr algn="r"/>
              <a:r>
                <a:rPr lang="fr-FR" dirty="0" smtClean="0"/>
                <a:t>… and </a:t>
              </a:r>
              <a:r>
                <a:rPr lang="fr-FR" dirty="0" err="1" smtClean="0"/>
                <a:t>many</a:t>
              </a:r>
              <a:r>
                <a:rPr lang="fr-FR" dirty="0" smtClean="0"/>
                <a:t> more 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37818" y="3095828"/>
            <a:ext cx="8928994" cy="1406426"/>
            <a:chOff x="2423589" y="3728700"/>
            <a:chExt cx="8928994" cy="1406426"/>
          </a:xfrm>
        </p:grpSpPr>
        <p:sp>
          <p:nvSpPr>
            <p:cNvPr id="18" name="Rectangle 17"/>
            <p:cNvSpPr/>
            <p:nvPr/>
          </p:nvSpPr>
          <p:spPr>
            <a:xfrm>
              <a:off x="2423591" y="3728700"/>
              <a:ext cx="43204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 smtClean="0">
                  <a:solidFill>
                    <a:srgbClr val="0000CC"/>
                  </a:solidFill>
                </a:rPr>
                <a:t>Supermarket</a:t>
              </a:r>
              <a:endParaRPr lang="en-GB" sz="2800" b="1" dirty="0">
                <a:solidFill>
                  <a:srgbClr val="0000CC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2423589" y="4211796"/>
              <a:ext cx="89289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/>
                <a:t>Franprix</a:t>
              </a:r>
              <a:r>
                <a:rPr lang="fr-FR" dirty="0"/>
                <a:t>: 1 blocks </a:t>
              </a:r>
              <a:r>
                <a:rPr lang="fr-FR" dirty="0" err="1"/>
                <a:t>away</a:t>
              </a:r>
              <a:r>
                <a:rPr lang="fr-FR" dirty="0"/>
                <a:t> </a:t>
              </a:r>
              <a:r>
                <a:rPr lang="fr-FR" dirty="0" err="1"/>
                <a:t>from</a:t>
              </a:r>
              <a:r>
                <a:rPr lang="fr-FR" dirty="0"/>
                <a:t> the </a:t>
              </a:r>
              <a:r>
                <a:rPr lang="fr-FR" dirty="0" err="1"/>
                <a:t>conference</a:t>
              </a:r>
              <a:r>
                <a:rPr lang="fr-FR" dirty="0"/>
                <a:t> centre – Mo-Sa 07:30-21h00   Su </a:t>
              </a:r>
              <a:r>
                <a:rPr lang="fr-FR" dirty="0" smtClean="0"/>
                <a:t>09:00-13:00</a:t>
              </a:r>
            </a:p>
            <a:p>
              <a:r>
                <a:rPr lang="fr-FR" b="1" dirty="0" smtClean="0"/>
                <a:t>Monoprix</a:t>
              </a:r>
              <a:r>
                <a:rPr lang="fr-FR" dirty="0" smtClean="0"/>
                <a:t>: West end of the Rue Nationale – </a:t>
              </a:r>
              <a:r>
                <a:rPr lang="fr-FR" dirty="0"/>
                <a:t>Mo-Sa </a:t>
              </a:r>
              <a:r>
                <a:rPr lang="fr-FR" dirty="0" smtClean="0"/>
                <a:t>09:30-19h00</a:t>
              </a:r>
            </a:p>
            <a:p>
              <a:r>
                <a:rPr lang="fr-FR" b="1" dirty="0" smtClean="0"/>
                <a:t>Terre Bio</a:t>
              </a:r>
              <a:r>
                <a:rPr lang="fr-FR" dirty="0" smtClean="0"/>
                <a:t>: </a:t>
              </a:r>
              <a:r>
                <a:rPr lang="fr-FR" dirty="0" err="1" smtClean="0"/>
                <a:t>Organic</a:t>
              </a:r>
              <a:r>
                <a:rPr lang="fr-FR" dirty="0" smtClean="0"/>
                <a:t> </a:t>
              </a:r>
              <a:r>
                <a:rPr lang="fr-FR" dirty="0" err="1" smtClean="0"/>
                <a:t>food</a:t>
              </a:r>
              <a:r>
                <a:rPr lang="fr-FR" dirty="0" smtClean="0"/>
                <a:t> shop – Mo-Sa 09:00-12:30 &amp; 14:00-19:00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7818" y="4676356"/>
            <a:ext cx="7488833" cy="2215207"/>
            <a:chOff x="2423590" y="4725144"/>
            <a:chExt cx="7488833" cy="2215207"/>
          </a:xfrm>
        </p:grpSpPr>
        <p:sp>
          <p:nvSpPr>
            <p:cNvPr id="20" name="Rectangle 19"/>
            <p:cNvSpPr/>
            <p:nvPr/>
          </p:nvSpPr>
          <p:spPr>
            <a:xfrm>
              <a:off x="2423591" y="4725144"/>
              <a:ext cx="43204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 smtClean="0">
                  <a:solidFill>
                    <a:srgbClr val="0000CC"/>
                  </a:solidFill>
                </a:rPr>
                <a:t>Local shopping</a:t>
              </a:r>
              <a:endParaRPr lang="en-GB" sz="2800" b="1" dirty="0">
                <a:solidFill>
                  <a:srgbClr val="0000CC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2423590" y="5186025"/>
              <a:ext cx="748883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La ferme du noyer</a:t>
              </a:r>
              <a:r>
                <a:rPr lang="fr-FR" dirty="0" smtClean="0"/>
                <a:t>: local </a:t>
              </a:r>
              <a:r>
                <a:rPr lang="fr-FR" dirty="0" err="1" smtClean="0"/>
                <a:t>cheese</a:t>
              </a:r>
              <a:r>
                <a:rPr lang="fr-FR" dirty="0" smtClean="0"/>
                <a:t>, local </a:t>
              </a:r>
              <a:r>
                <a:rPr lang="fr-FR" dirty="0" err="1" smtClean="0"/>
                <a:t>wine</a:t>
              </a:r>
              <a:r>
                <a:rPr lang="fr-FR" dirty="0" smtClean="0"/>
                <a:t>, </a:t>
              </a:r>
              <a:r>
                <a:rPr lang="fr-FR" dirty="0" err="1" smtClean="0"/>
                <a:t>smoked</a:t>
              </a:r>
              <a:r>
                <a:rPr lang="fr-FR" dirty="0" smtClean="0"/>
                <a:t> </a:t>
              </a:r>
              <a:r>
                <a:rPr lang="fr-FR" dirty="0" err="1" smtClean="0"/>
                <a:t>ham</a:t>
              </a:r>
              <a:r>
                <a:rPr lang="fr-FR" dirty="0" smtClean="0"/>
                <a:t> &amp; saucissons</a:t>
              </a:r>
            </a:p>
            <a:p>
              <a:r>
                <a:rPr lang="fr-FR" b="1" dirty="0" smtClean="0"/>
                <a:t>L’espace Evian</a:t>
              </a:r>
              <a:r>
                <a:rPr lang="fr-FR" dirty="0" smtClean="0"/>
                <a:t>: </a:t>
              </a:r>
              <a:r>
                <a:rPr lang="fr-FR" dirty="0" err="1" smtClean="0"/>
                <a:t>Mineral</a:t>
              </a:r>
              <a:r>
                <a:rPr lang="fr-FR" dirty="0" smtClean="0"/>
                <a:t> water </a:t>
              </a:r>
              <a:r>
                <a:rPr lang="fr-FR" dirty="0" err="1" smtClean="0"/>
                <a:t>musuem</a:t>
              </a:r>
              <a:r>
                <a:rPr lang="fr-FR" dirty="0" smtClean="0"/>
                <a:t> + souvenirs shop</a:t>
              </a:r>
            </a:p>
            <a:p>
              <a:r>
                <a:rPr lang="fr-FR" b="1" dirty="0" smtClean="0"/>
                <a:t>Palais Lumières</a:t>
              </a:r>
              <a:r>
                <a:rPr lang="fr-FR" dirty="0" smtClean="0"/>
                <a:t>: </a:t>
              </a:r>
              <a:r>
                <a:rPr lang="fr-FR" dirty="0"/>
                <a:t>Art exhibition </a:t>
              </a:r>
              <a:r>
                <a:rPr lang="fr-FR" dirty="0" smtClean="0"/>
                <a:t>and … 5</a:t>
              </a:r>
              <a:r>
                <a:rPr lang="fr-FR" baseline="30000" dirty="0" smtClean="0"/>
                <a:t>th</a:t>
              </a:r>
              <a:r>
                <a:rPr lang="fr-FR" dirty="0" smtClean="0"/>
                <a:t> IASI </a:t>
              </a:r>
              <a:r>
                <a:rPr lang="fr-FR" dirty="0" err="1" smtClean="0"/>
                <a:t>Conference</a:t>
              </a:r>
              <a:endParaRPr lang="fr-FR" dirty="0" smtClean="0"/>
            </a:p>
            <a:p>
              <a:pPr algn="r"/>
              <a:endParaRPr lang="fr-FR" dirty="0" smtClean="0"/>
            </a:p>
            <a:p>
              <a:pPr algn="r"/>
              <a:r>
                <a:rPr lang="fr-FR" dirty="0" smtClean="0"/>
                <a:t>… </a:t>
              </a:r>
              <a:r>
                <a:rPr lang="fr-FR" dirty="0"/>
                <a:t>and </a:t>
              </a:r>
              <a:r>
                <a:rPr lang="fr-FR" dirty="0" err="1"/>
                <a:t>many</a:t>
              </a:r>
              <a:r>
                <a:rPr lang="fr-FR" dirty="0"/>
                <a:t> more </a:t>
              </a:r>
              <a:r>
                <a:rPr lang="fr-FR" dirty="0" smtClean="0"/>
                <a:t> …</a:t>
              </a:r>
              <a:endParaRPr lang="fr-FR" dirty="0"/>
            </a:p>
            <a:p>
              <a:endParaRPr lang="fr-FR" dirty="0"/>
            </a:p>
          </p:txBody>
        </p:sp>
      </p:grpSp>
      <p:sp>
        <p:nvSpPr>
          <p:cNvPr id="25" name="Rectangle 24"/>
          <p:cNvSpPr/>
          <p:nvPr/>
        </p:nvSpPr>
        <p:spPr>
          <a:xfrm rot="1527188">
            <a:off x="8570003" y="962806"/>
            <a:ext cx="3300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7030A0"/>
                </a:solidFill>
              </a:rPr>
              <a:t>All within the pedestrian area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5660" y="3326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00CC"/>
                </a:solidFill>
              </a:rPr>
              <a:t>Scientific program</a:t>
            </a:r>
            <a:endParaRPr lang="en-GB" sz="40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5481" y="1340768"/>
            <a:ext cx="107765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274638">
              <a:buFont typeface="Arial" pitchFamily="34" charset="0"/>
              <a:buChar char="•"/>
            </a:pPr>
            <a:r>
              <a:rPr lang="en-GB" sz="2800" dirty="0"/>
              <a:t> IASI turning </a:t>
            </a:r>
            <a:r>
              <a:rPr lang="en-GB" sz="2800" dirty="0" smtClean="0"/>
              <a:t>15 </a:t>
            </a:r>
            <a:r>
              <a:rPr lang="en-GB" sz="2800" dirty="0"/>
              <a:t>!</a:t>
            </a:r>
          </a:p>
          <a:p>
            <a:pPr marL="541338" lvl="1" indent="-274638"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800" dirty="0" smtClean="0"/>
              <a:t>3 instruments exploited in space</a:t>
            </a:r>
            <a:endParaRPr lang="en-GB" sz="2800" dirty="0"/>
          </a:p>
          <a:p>
            <a:pPr marL="541338" lvl="1" indent="-274638">
              <a:buFont typeface="Arial" pitchFamily="34" charset="0"/>
              <a:buChar char="•"/>
            </a:pPr>
            <a:r>
              <a:rPr lang="en-GB" sz="2800" dirty="0"/>
              <a:t> NWP: </a:t>
            </a:r>
            <a:r>
              <a:rPr lang="en-GB" sz="2800" dirty="0" smtClean="0"/>
              <a:t>more </a:t>
            </a:r>
            <a:r>
              <a:rPr lang="en-GB" sz="2800" dirty="0"/>
              <a:t>pixels, </a:t>
            </a:r>
            <a:r>
              <a:rPr lang="en-GB" sz="2800" dirty="0" smtClean="0"/>
              <a:t>more spectral info, PCA, assimilation in clouds...</a:t>
            </a:r>
            <a:endParaRPr lang="en-GB" sz="2800" dirty="0"/>
          </a:p>
          <a:p>
            <a:pPr marL="541338" lvl="1" indent="-274638"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800" dirty="0" smtClean="0"/>
              <a:t>AC/AQ: 25+ species, from detection to environmental monitoring</a:t>
            </a:r>
            <a:endParaRPr lang="en-GB" sz="2800" dirty="0"/>
          </a:p>
          <a:p>
            <a:pPr marL="541338" lvl="1" indent="-274638">
              <a:buFont typeface="Arial" pitchFamily="34" charset="0"/>
              <a:buChar char="•"/>
            </a:pPr>
            <a:r>
              <a:rPr lang="en-GB" sz="2800" dirty="0"/>
              <a:t> New operational services (global, </a:t>
            </a:r>
            <a:r>
              <a:rPr lang="en-GB" sz="2800" dirty="0" smtClean="0"/>
              <a:t>regional, climate)</a:t>
            </a:r>
          </a:p>
          <a:p>
            <a:pPr marL="541338" lvl="1" indent="-274638"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800" dirty="0" smtClean="0"/>
              <a:t>Growing </a:t>
            </a:r>
            <a:r>
              <a:rPr lang="en-GB" sz="2800" dirty="0"/>
              <a:t>pool of users</a:t>
            </a:r>
          </a:p>
          <a:p>
            <a:pPr marL="541338" lvl="1" indent="-274638"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800" dirty="0" smtClean="0"/>
              <a:t>Entering the Climate club</a:t>
            </a:r>
          </a:p>
          <a:p>
            <a:pPr marL="541338" lvl="1" indent="-274638"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800" dirty="0" smtClean="0"/>
              <a:t>IASI </a:t>
            </a:r>
            <a:r>
              <a:rPr lang="en-GB" sz="2800" dirty="0"/>
              <a:t>anchor for IR </a:t>
            </a:r>
            <a:r>
              <a:rPr lang="en-GB" sz="2800" dirty="0" smtClean="0"/>
              <a:t>calibration</a:t>
            </a:r>
          </a:p>
          <a:p>
            <a:pPr marL="541338" lvl="1" indent="-274638">
              <a:buFont typeface="Arial" pitchFamily="34" charset="0"/>
              <a:buChar char="•"/>
            </a:pPr>
            <a:r>
              <a:rPr lang="fr-FR" sz="2800" b="1" dirty="0" err="1" smtClean="0"/>
              <a:t>Highlights</a:t>
            </a:r>
            <a:r>
              <a:rPr lang="fr-FR" sz="2800" b="1" dirty="0" smtClean="0"/>
              <a:t> 2020 </a:t>
            </a:r>
            <a:r>
              <a:rPr lang="fr-FR" sz="2800" dirty="0" smtClean="0">
                <a:sym typeface="Wingdings" panose="05000000000000000000" pitchFamily="2" charset="2"/>
              </a:rPr>
              <a:t> </a:t>
            </a:r>
            <a:r>
              <a:rPr lang="fr-FR" sz="2800" dirty="0" err="1" smtClean="0">
                <a:sym typeface="Wingdings" panose="05000000000000000000" pitchFamily="2" charset="2"/>
              </a:rPr>
              <a:t>get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ready</a:t>
            </a:r>
            <a:r>
              <a:rPr lang="fr-FR" sz="2800" dirty="0" smtClean="0">
                <a:sym typeface="Wingdings" panose="05000000000000000000" pitchFamily="2" charset="2"/>
              </a:rPr>
              <a:t> for </a:t>
            </a:r>
            <a:r>
              <a:rPr lang="fr-FR" sz="2800" dirty="0" err="1" smtClean="0">
                <a:sym typeface="Wingdings" panose="05000000000000000000" pitchFamily="2" charset="2"/>
              </a:rPr>
              <a:t>Highlights</a:t>
            </a:r>
            <a:r>
              <a:rPr lang="fr-FR" sz="2800" dirty="0" smtClean="0">
                <a:sym typeface="Wingdings" panose="05000000000000000000" pitchFamily="2" charset="2"/>
              </a:rPr>
              <a:t> 2021!</a:t>
            </a:r>
            <a:endParaRPr lang="en-GB" sz="2800" dirty="0"/>
          </a:p>
          <a:p>
            <a:pPr marL="541338" lvl="1" indent="-274638"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800" i="1" dirty="0"/>
              <a:t>and many more...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47528" y="1268760"/>
            <a:ext cx="8676456" cy="100811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About 120 </a:t>
            </a:r>
            <a:r>
              <a:rPr lang="en-GB" sz="2400" b="1" dirty="0"/>
              <a:t>abstracts </a:t>
            </a:r>
            <a:r>
              <a:rPr lang="en-GB" sz="2400" b="1" dirty="0" smtClean="0"/>
              <a:t>submitted from Europe and USA</a:t>
            </a:r>
            <a:endParaRPr lang="en-GB" sz="2400" b="1" dirty="0"/>
          </a:p>
          <a:p>
            <a:r>
              <a:rPr lang="en-GB" sz="2400" b="1" dirty="0" smtClean="0"/>
              <a:t>Initial program: 59 </a:t>
            </a:r>
            <a:r>
              <a:rPr lang="en-GB" sz="2400" b="1" dirty="0"/>
              <a:t>talks, </a:t>
            </a:r>
            <a:r>
              <a:rPr lang="en-GB" sz="2400" b="1" dirty="0" smtClean="0"/>
              <a:t>60 </a:t>
            </a:r>
            <a:r>
              <a:rPr lang="en-GB" sz="2400" b="1" dirty="0"/>
              <a:t>posters,  in the following sessions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59257"/>
              </p:ext>
            </p:extLst>
          </p:nvPr>
        </p:nvGraphicFramePr>
        <p:xfrm>
          <a:off x="1559496" y="2564904"/>
          <a:ext cx="1036915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04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00205B"/>
                          </a:solidFill>
                        </a:rPr>
                        <a:t>IASI missions &amp; services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00205B"/>
                          </a:solidFill>
                        </a:rPr>
                        <a:t>Atmospheric composition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4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err="1" smtClean="0">
                          <a:solidFill>
                            <a:srgbClr val="00205B"/>
                          </a:solidFill>
                        </a:rPr>
                        <a:t>Weather</a:t>
                      </a:r>
                      <a:r>
                        <a:rPr lang="fr-FR" sz="2800" b="1" dirty="0" smtClean="0">
                          <a:solidFill>
                            <a:srgbClr val="00205B"/>
                          </a:solidFill>
                        </a:rPr>
                        <a:t> </a:t>
                      </a:r>
                      <a:r>
                        <a:rPr lang="fr-FR" sz="2800" b="1" dirty="0" err="1" smtClean="0">
                          <a:solidFill>
                            <a:srgbClr val="00205B"/>
                          </a:solidFill>
                        </a:rPr>
                        <a:t>forecasting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205B"/>
                          </a:solidFill>
                        </a:rPr>
                        <a:t>Cloud &amp; </a:t>
                      </a:r>
                      <a:r>
                        <a:rPr lang="fr-FR" sz="2800" b="1" dirty="0" err="1" smtClean="0">
                          <a:solidFill>
                            <a:srgbClr val="00205B"/>
                          </a:solidFill>
                        </a:rPr>
                        <a:t>Aerosols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28847"/>
                  </a:ext>
                </a:extLst>
              </a:tr>
              <a:tr h="4536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00205B"/>
                          </a:solidFill>
                        </a:rPr>
                        <a:t>Climate studies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err="1" smtClean="0">
                          <a:solidFill>
                            <a:srgbClr val="00205B"/>
                          </a:solidFill>
                        </a:rPr>
                        <a:t>Environmental</a:t>
                      </a:r>
                      <a:r>
                        <a:rPr lang="fr-FR" sz="2800" b="1" baseline="0" dirty="0" smtClean="0">
                          <a:solidFill>
                            <a:srgbClr val="00205B"/>
                          </a:solidFill>
                        </a:rPr>
                        <a:t> monitoring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6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00205B"/>
                          </a:solidFill>
                        </a:rPr>
                        <a:t>IASI-NG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rgbClr val="00205B"/>
                          </a:solidFill>
                        </a:rPr>
                        <a:t>L1 Calibration &amp; </a:t>
                      </a:r>
                      <a:r>
                        <a:rPr lang="en-GB" sz="2800" b="1" dirty="0" err="1" smtClean="0">
                          <a:solidFill>
                            <a:srgbClr val="00205B"/>
                          </a:solidFill>
                        </a:rPr>
                        <a:t>Intercomparison</a:t>
                      </a:r>
                      <a:endParaRPr lang="en-GB" sz="2800" b="1" dirty="0" smtClean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73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err="1" smtClean="0">
                          <a:solidFill>
                            <a:srgbClr val="00205B"/>
                          </a:solidFill>
                        </a:rPr>
                        <a:t>Other</a:t>
                      </a:r>
                      <a:r>
                        <a:rPr lang="fr-FR" sz="2800" b="1" dirty="0" smtClean="0">
                          <a:solidFill>
                            <a:srgbClr val="00205B"/>
                          </a:solidFill>
                        </a:rPr>
                        <a:t> IR </a:t>
                      </a:r>
                      <a:r>
                        <a:rPr lang="fr-FR" sz="2800" b="1" dirty="0" err="1" smtClean="0">
                          <a:solidFill>
                            <a:srgbClr val="00205B"/>
                          </a:solidFill>
                        </a:rPr>
                        <a:t>sounders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00205B"/>
                          </a:solidFill>
                        </a:rPr>
                        <a:t>L2 Validation</a:t>
                      </a:r>
                      <a:r>
                        <a:rPr lang="en-GB" sz="2800" b="1" baseline="0" dirty="0" smtClean="0">
                          <a:solidFill>
                            <a:srgbClr val="00205B"/>
                          </a:solidFill>
                        </a:rPr>
                        <a:t> &amp; campaigns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93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err="1" smtClean="0">
                          <a:solidFill>
                            <a:srgbClr val="00205B"/>
                          </a:solidFill>
                        </a:rPr>
                        <a:t>Spectroscopy</a:t>
                      </a:r>
                      <a:r>
                        <a:rPr lang="fr-FR" sz="2800" b="1" dirty="0" smtClean="0">
                          <a:solidFill>
                            <a:srgbClr val="00205B"/>
                          </a:solidFill>
                        </a:rPr>
                        <a:t> &amp; radiative </a:t>
                      </a:r>
                      <a:r>
                        <a:rPr lang="fr-FR" sz="2800" b="1" dirty="0" err="1" smtClean="0">
                          <a:solidFill>
                            <a:srgbClr val="00205B"/>
                          </a:solidFill>
                        </a:rPr>
                        <a:t>transfer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00205B"/>
                          </a:solidFill>
                        </a:rPr>
                        <a:t>Retrieval techniques &amp; synergies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6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00205B"/>
                          </a:solidFill>
                        </a:rPr>
                        <a:t>Surface properties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205B"/>
                          </a:solidFill>
                        </a:rPr>
                        <a:t>AC/AQ </a:t>
                      </a:r>
                      <a:r>
                        <a:rPr lang="fr-FR" sz="2800" b="1" dirty="0" err="1" smtClean="0">
                          <a:solidFill>
                            <a:srgbClr val="00205B"/>
                          </a:solidFill>
                        </a:rPr>
                        <a:t>numerical</a:t>
                      </a:r>
                      <a:r>
                        <a:rPr lang="fr-FR" sz="2800" b="1" dirty="0" smtClean="0">
                          <a:solidFill>
                            <a:srgbClr val="00205B"/>
                          </a:solidFill>
                        </a:rPr>
                        <a:t> </a:t>
                      </a:r>
                      <a:r>
                        <a:rPr lang="fr-FR" sz="2800" b="1" dirty="0" err="1" smtClean="0">
                          <a:solidFill>
                            <a:srgbClr val="00205B"/>
                          </a:solidFill>
                        </a:rPr>
                        <a:t>modelling</a:t>
                      </a:r>
                      <a:endParaRPr lang="en-GB" sz="2800" b="1" dirty="0">
                        <a:solidFill>
                          <a:srgbClr val="0020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5660" y="3326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00CC"/>
                </a:solidFill>
              </a:rPr>
              <a:t>Scientific program</a:t>
            </a:r>
            <a:endParaRPr lang="en-GB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5520" y="1703856"/>
            <a:ext cx="972108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/>
              <a:t>Topical blocks 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GB" sz="2400" b="1" dirty="0" smtClean="0"/>
              <a:t> Series of talks</a:t>
            </a:r>
            <a:r>
              <a:rPr lang="en-GB" sz="2400" dirty="0" smtClean="0"/>
              <a:t>: 14’ </a:t>
            </a:r>
            <a:r>
              <a:rPr lang="en-GB" sz="2400" dirty="0"/>
              <a:t>talk + </a:t>
            </a:r>
            <a:r>
              <a:rPr lang="en-GB" sz="2400" dirty="0" smtClean="0"/>
              <a:t>questions onsite &amp; online</a:t>
            </a:r>
            <a:endParaRPr lang="en-GB" sz="2400" dirty="0"/>
          </a:p>
          <a:p>
            <a:pPr lvl="1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b="1" dirty="0" smtClean="0"/>
              <a:t>Posters introduction</a:t>
            </a:r>
            <a:r>
              <a:rPr lang="en-GB" sz="2400" dirty="0" smtClean="0"/>
              <a:t>:</a:t>
            </a:r>
          </a:p>
          <a:p>
            <a:pPr marL="1257300" lvl="2" indent="-3429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400" dirty="0" smtClean="0"/>
              <a:t>1-minute pitch with one slide.</a:t>
            </a:r>
          </a:p>
          <a:p>
            <a:pPr marL="1257300" lvl="2" indent="-3429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400" dirty="0" smtClean="0"/>
              <a:t>Kindly line </a:t>
            </a:r>
            <a:r>
              <a:rPr lang="en-GB" sz="2400" dirty="0"/>
              <a:t>up by the stage when your </a:t>
            </a:r>
            <a:r>
              <a:rPr lang="en-GB" sz="2400" dirty="0" smtClean="0"/>
              <a:t>turn comes.</a:t>
            </a:r>
            <a:endParaRPr lang="en-GB" sz="2400" dirty="0"/>
          </a:p>
          <a:p>
            <a:pPr lvl="1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b="1" dirty="0" smtClean="0"/>
              <a:t>Dedicated poster time</a:t>
            </a:r>
            <a:r>
              <a:rPr lang="en-GB" sz="2400" dirty="0" smtClean="0"/>
              <a:t>: around lunch time and in the afternoon coffee</a:t>
            </a:r>
          </a:p>
          <a:p>
            <a:pPr marL="1257300" lvl="2" indent="-3429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400" dirty="0" smtClean="0"/>
              <a:t>onsite: stand by your poster</a:t>
            </a:r>
          </a:p>
          <a:p>
            <a:pPr marL="1257300" lvl="2" indent="-3429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400" dirty="0" smtClean="0"/>
              <a:t>online: Wonder-area, engage discussion and share your screen</a:t>
            </a:r>
          </a:p>
          <a:p>
            <a:pPr marL="1257300" lvl="2" indent="-3429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400" dirty="0" smtClean="0"/>
              <a:t>ample </a:t>
            </a:r>
            <a:r>
              <a:rPr lang="en-GB" sz="2400" dirty="0"/>
              <a:t>time </a:t>
            </a:r>
            <a:r>
              <a:rPr lang="en-GB" sz="2400" dirty="0" smtClean="0"/>
              <a:t>for good discussions</a:t>
            </a:r>
            <a:endParaRPr lang="en-GB" sz="2400" dirty="0"/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b="1" dirty="0"/>
              <a:t>Best </a:t>
            </a:r>
            <a:r>
              <a:rPr lang="en-GB" sz="2400" b="1" dirty="0" smtClean="0"/>
              <a:t>posters &amp; talk in </a:t>
            </a:r>
            <a:r>
              <a:rPr lang="en-GB" sz="2400" b="1" dirty="0" err="1" smtClean="0"/>
              <a:t>conf</a:t>
            </a:r>
            <a:endParaRPr lang="en-GB" sz="2400" dirty="0"/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GB" sz="2400" dirty="0"/>
              <a:t> Session chairs, </a:t>
            </a:r>
            <a:r>
              <a:rPr lang="en-GB" sz="2400" dirty="0" smtClean="0"/>
              <a:t>please </a:t>
            </a:r>
            <a:r>
              <a:rPr lang="en-GB" sz="2400" dirty="0"/>
              <a:t>introduce yourselves </a:t>
            </a:r>
            <a:r>
              <a:rPr lang="en-GB" sz="2400" dirty="0" smtClean="0"/>
              <a:t>when opening your session</a:t>
            </a: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4439816" y="995970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Practical aspects</a:t>
            </a:r>
            <a:endParaRPr lang="en-GB" sz="2800" b="1" dirty="0">
              <a:solidFill>
                <a:srgbClr val="00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35660" y="3326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00CC"/>
                </a:solidFill>
              </a:rPr>
              <a:t>Scientific program</a:t>
            </a:r>
            <a:endParaRPr lang="en-GB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03" t="22758" r="27992" b="14657"/>
          <a:stretch/>
        </p:blipFill>
        <p:spPr>
          <a:xfrm>
            <a:off x="4943872" y="332656"/>
            <a:ext cx="6984776" cy="6259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pic>
        <p:nvPicPr>
          <p:cNvPr id="3074" name="Picture 2" descr="Let&amp;#39;s Get Started - Acrylic Pouring | Zieler | Free Online Guid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8916">
            <a:off x="893931" y="1693300"/>
            <a:ext cx="5378616" cy="252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04" y="4077067"/>
            <a:ext cx="10225136" cy="38164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Carmine </a:t>
            </a:r>
            <a:r>
              <a:rPr lang="en-GB" sz="2000" dirty="0"/>
              <a:t>Serio, University of Basilicata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Cathy </a:t>
            </a:r>
            <a:r>
              <a:rPr lang="en-GB" sz="2000" dirty="0" err="1"/>
              <a:t>Clerbaux</a:t>
            </a:r>
            <a:r>
              <a:rPr lang="en-GB" sz="2000" dirty="0"/>
              <a:t>, LATMOS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Chawn</a:t>
            </a:r>
            <a:r>
              <a:rPr lang="en-GB" sz="2000" dirty="0"/>
              <a:t> Harlow, UKMO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Claude </a:t>
            </a:r>
            <a:r>
              <a:rPr lang="en-GB" sz="2000" dirty="0" err="1"/>
              <a:t>Camy-Peyret</a:t>
            </a:r>
            <a:r>
              <a:rPr lang="en-GB" sz="2000" dirty="0"/>
              <a:t>, IPSL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Jérôme</a:t>
            </a:r>
            <a:r>
              <a:rPr lang="en-GB" sz="2000" dirty="0"/>
              <a:t> </a:t>
            </a:r>
            <a:r>
              <a:rPr lang="en-GB" sz="2000" dirty="0" err="1"/>
              <a:t>Vidot</a:t>
            </a:r>
            <a:r>
              <a:rPr lang="en-GB" sz="2000" dirty="0"/>
              <a:t>, </a:t>
            </a:r>
            <a:r>
              <a:rPr lang="en-GB" sz="2000" dirty="0" err="1"/>
              <a:t>Météo</a:t>
            </a:r>
            <a:r>
              <a:rPr lang="en-GB" sz="2000" dirty="0"/>
              <a:t>-France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Laurent Labonnote, LOA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Marco </a:t>
            </a:r>
            <a:r>
              <a:rPr lang="en-GB" sz="2000" dirty="0" err="1"/>
              <a:t>Matricardi</a:t>
            </a:r>
            <a:r>
              <a:rPr lang="en-GB" sz="2000" dirty="0"/>
              <a:t>, </a:t>
            </a:r>
            <a:r>
              <a:rPr lang="en-GB" sz="2000" dirty="0" smtClean="0"/>
              <a:t>ECMWF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Nadia </a:t>
            </a:r>
            <a:r>
              <a:rPr lang="en-GB" sz="2000" dirty="0" err="1"/>
              <a:t>Fourrie</a:t>
            </a:r>
            <a:r>
              <a:rPr lang="en-GB" sz="2000" dirty="0"/>
              <a:t>, Meteo-France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Raymond </a:t>
            </a:r>
            <a:r>
              <a:rPr lang="en-GB" sz="2000" dirty="0" err="1"/>
              <a:t>Armante</a:t>
            </a:r>
            <a:r>
              <a:rPr lang="en-GB" sz="2000" dirty="0"/>
              <a:t>, LMD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Reima</a:t>
            </a:r>
            <a:r>
              <a:rPr lang="en-GB" sz="2000" dirty="0"/>
              <a:t> </a:t>
            </a:r>
            <a:r>
              <a:rPr lang="en-GB" sz="2000" dirty="0" err="1"/>
              <a:t>Eresmaa</a:t>
            </a:r>
            <a:r>
              <a:rPr lang="en-GB" sz="2000" dirty="0"/>
              <a:t>, ECMWF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Robert </a:t>
            </a:r>
            <a:r>
              <a:rPr lang="en-GB" sz="2000" dirty="0" err="1"/>
              <a:t>Knuteson</a:t>
            </a:r>
            <a:r>
              <a:rPr lang="en-GB" sz="2000" dirty="0"/>
              <a:t>, U. Wisconsin Madison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Robin </a:t>
            </a:r>
            <a:r>
              <a:rPr lang="en-GB" sz="2000" dirty="0" err="1"/>
              <a:t>Faulwetter</a:t>
            </a:r>
            <a:r>
              <a:rPr lang="en-GB" sz="2000" dirty="0"/>
              <a:t>, DWD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Zsofia Kocsis, OMSZ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Vincent </a:t>
            </a:r>
            <a:r>
              <a:rPr lang="en-GB" sz="2000" dirty="0" err="1"/>
              <a:t>Guidard</a:t>
            </a:r>
            <a:r>
              <a:rPr lang="en-GB" sz="2000" dirty="0"/>
              <a:t>, </a:t>
            </a:r>
            <a:r>
              <a:rPr lang="en-GB" sz="2000" dirty="0" err="1"/>
              <a:t>Météo</a:t>
            </a:r>
            <a:r>
              <a:rPr lang="en-GB" sz="2000" dirty="0"/>
              <a:t>-France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Antonia Gambacorta, NASA</a:t>
            </a:r>
          </a:p>
          <a:p>
            <a:endParaRPr lang="en-GB" sz="2000" b="1" dirty="0"/>
          </a:p>
          <a:p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548680"/>
            <a:ext cx="9505056" cy="2880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0000CC"/>
                </a:solidFill>
              </a:rPr>
              <a:t>Let’s introduce ourselves</a:t>
            </a:r>
          </a:p>
          <a:p>
            <a:pPr marL="539750" indent="-269875">
              <a:spcBef>
                <a:spcPts val="0"/>
              </a:spcBef>
            </a:pPr>
            <a:r>
              <a:rPr lang="en-GB" sz="1800" dirty="0" smtClean="0"/>
              <a:t>Cyril Crevoisier, LMD/CNRS, ISSWG co-chair</a:t>
            </a:r>
          </a:p>
          <a:p>
            <a:pPr marL="539750" indent="-269875">
              <a:spcBef>
                <a:spcPts val="0"/>
              </a:spcBef>
            </a:pPr>
            <a:r>
              <a:rPr lang="en-GB" sz="1800" dirty="0" smtClean="0"/>
              <a:t>Pierre-François Coheur, ULB, ISSWG co-chair</a:t>
            </a:r>
          </a:p>
          <a:p>
            <a:pPr marL="539750" indent="-269875">
              <a:spcBef>
                <a:spcPts val="0"/>
              </a:spcBef>
              <a:buNone/>
            </a:pPr>
            <a:endParaRPr lang="fr-FR" sz="800" dirty="0"/>
          </a:p>
          <a:p>
            <a:pPr marL="539750" indent="-269875">
              <a:spcBef>
                <a:spcPts val="0"/>
              </a:spcBef>
            </a:pPr>
            <a:r>
              <a:rPr lang="en-GB" sz="1800" dirty="0" smtClean="0"/>
              <a:t>Laura </a:t>
            </a:r>
            <a:r>
              <a:rPr lang="en-GB" sz="1800" dirty="0" smtClean="0"/>
              <a:t>Le </a:t>
            </a:r>
            <a:r>
              <a:rPr lang="en-GB" sz="1800" dirty="0" err="1" smtClean="0"/>
              <a:t>Barbier</a:t>
            </a:r>
            <a:r>
              <a:rPr lang="en-GB" sz="1800" dirty="0" smtClean="0"/>
              <a:t>, CNES, ISSWG co-secretary</a:t>
            </a:r>
          </a:p>
          <a:p>
            <a:pPr marL="539750" indent="-269875">
              <a:spcBef>
                <a:spcPts val="0"/>
              </a:spcBef>
            </a:pPr>
            <a:r>
              <a:rPr lang="en-GB" sz="1800" dirty="0" smtClean="0"/>
              <a:t>Thomas AUGUST, EUMETSAT, ISSWG co-secretary</a:t>
            </a:r>
          </a:p>
          <a:p>
            <a:pPr marL="539750" indent="-269875">
              <a:spcBef>
                <a:spcPts val="0"/>
              </a:spcBef>
              <a:buNone/>
            </a:pPr>
            <a:endParaRPr lang="fr-FR" sz="600" dirty="0" smtClean="0"/>
          </a:p>
          <a:p>
            <a:pPr marL="539750" indent="-269875">
              <a:spcBef>
                <a:spcPts val="0"/>
              </a:spcBef>
            </a:pPr>
            <a:r>
              <a:rPr lang="fr-FR" sz="1800" dirty="0" smtClean="0"/>
              <a:t>Gabriele Kerrmann, EUMETSAT, Organisation </a:t>
            </a:r>
            <a:r>
              <a:rPr lang="fr-FR" sz="1800" dirty="0" err="1" smtClean="0"/>
              <a:t>committee</a:t>
            </a:r>
            <a:endParaRPr lang="fr-FR" sz="1800" dirty="0" smtClean="0"/>
          </a:p>
          <a:p>
            <a:pPr marL="539750" indent="-269875">
              <a:spcBef>
                <a:spcPts val="0"/>
              </a:spcBef>
            </a:pPr>
            <a:r>
              <a:rPr lang="fr-FR" sz="1800" dirty="0" smtClean="0"/>
              <a:t>Sylvie Berger, CNES, </a:t>
            </a:r>
            <a:r>
              <a:rPr lang="fr-FR" sz="1800" dirty="0"/>
              <a:t>Organisation </a:t>
            </a:r>
            <a:r>
              <a:rPr lang="fr-FR" sz="1800" dirty="0" err="1" smtClean="0"/>
              <a:t>committee</a:t>
            </a:r>
            <a:endParaRPr lang="fr-FR" sz="1800" dirty="0" smtClean="0"/>
          </a:p>
          <a:p>
            <a:pPr marL="539750" indent="-269875">
              <a:spcBef>
                <a:spcPts val="0"/>
              </a:spcBef>
              <a:buNone/>
            </a:pPr>
            <a:endParaRPr lang="fr-FR" sz="600" dirty="0"/>
          </a:p>
          <a:p>
            <a:pPr marL="539750" indent="-269875">
              <a:spcBef>
                <a:spcPts val="0"/>
              </a:spcBef>
            </a:pPr>
            <a:r>
              <a:rPr lang="fr-FR" sz="1800" dirty="0" smtClean="0"/>
              <a:t>Anaïs, Audrey, </a:t>
            </a:r>
            <a:r>
              <a:rPr lang="fr-FR" sz="1800" dirty="0" err="1" smtClean="0"/>
              <a:t>Meghan</a:t>
            </a:r>
            <a:r>
              <a:rPr lang="fr-FR" sz="1800" dirty="0" smtClean="0"/>
              <a:t>, Insight &amp; </a:t>
            </a:r>
            <a:r>
              <a:rPr lang="fr-FR" sz="1800" dirty="0" err="1" smtClean="0"/>
              <a:t>Outside</a:t>
            </a:r>
            <a:r>
              <a:rPr lang="fr-FR" sz="1800" dirty="0" smtClean="0"/>
              <a:t> – </a:t>
            </a:r>
            <a:r>
              <a:rPr lang="fr-FR" sz="1800" b="1" dirty="0" err="1" smtClean="0"/>
              <a:t>Onsite</a:t>
            </a:r>
            <a:r>
              <a:rPr lang="fr-FR" sz="1800" b="1" dirty="0" smtClean="0"/>
              <a:t> &amp; Registrations</a:t>
            </a:r>
          </a:p>
          <a:p>
            <a:pPr marL="539750" indent="-269875">
              <a:spcBef>
                <a:spcPts val="0"/>
              </a:spcBef>
            </a:pPr>
            <a:r>
              <a:rPr lang="fr-FR" sz="1800" dirty="0" smtClean="0"/>
              <a:t>Elodie, Romain, </a:t>
            </a:r>
            <a:r>
              <a:rPr lang="fr-FR" sz="1800" dirty="0" err="1" smtClean="0"/>
              <a:t>Prodigima</a:t>
            </a:r>
            <a:r>
              <a:rPr lang="fr-FR" sz="1800" dirty="0" smtClean="0"/>
              <a:t> – </a:t>
            </a:r>
            <a:r>
              <a:rPr lang="fr-FR" sz="1800" b="1" dirty="0" smtClean="0"/>
              <a:t>Virtual </a:t>
            </a:r>
            <a:r>
              <a:rPr lang="fr-FR" sz="1800" b="1" dirty="0" err="1" smtClean="0"/>
              <a:t>Conference</a:t>
            </a:r>
            <a:endParaRPr lang="fr-FR" sz="18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9060" y="3687415"/>
            <a:ext cx="9027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00CC"/>
                </a:solidFill>
              </a:rPr>
              <a:t>IASI/IASI-NG </a:t>
            </a:r>
            <a:r>
              <a:rPr lang="fr-FR" sz="2400" b="1" dirty="0" err="1">
                <a:solidFill>
                  <a:srgbClr val="0000CC"/>
                </a:solidFill>
              </a:rPr>
              <a:t>Sounding</a:t>
            </a:r>
            <a:r>
              <a:rPr lang="fr-FR" sz="2400" b="1" dirty="0">
                <a:solidFill>
                  <a:srgbClr val="0000CC"/>
                </a:solidFill>
              </a:rPr>
              <a:t> Science </a:t>
            </a:r>
            <a:r>
              <a:rPr lang="fr-FR" sz="2400" b="1" dirty="0" err="1">
                <a:solidFill>
                  <a:srgbClr val="0000CC"/>
                </a:solidFill>
              </a:rPr>
              <a:t>Working</a:t>
            </a:r>
            <a:r>
              <a:rPr lang="fr-FR" sz="2400" b="1" dirty="0">
                <a:solidFill>
                  <a:srgbClr val="0000CC"/>
                </a:solidFill>
              </a:rPr>
              <a:t> </a:t>
            </a:r>
            <a:r>
              <a:rPr lang="fr-FR" sz="2400" b="1" dirty="0" smtClean="0">
                <a:solidFill>
                  <a:srgbClr val="0000CC"/>
                </a:solidFill>
              </a:rPr>
              <a:t>Group – Scientific </a:t>
            </a:r>
            <a:r>
              <a:rPr lang="fr-FR" sz="2400" b="1" dirty="0" err="1" smtClean="0">
                <a:solidFill>
                  <a:srgbClr val="0000CC"/>
                </a:solidFill>
              </a:rPr>
              <a:t>Committee</a:t>
            </a:r>
            <a:endParaRPr lang="fr-FR" sz="2400" b="1" dirty="0">
              <a:solidFill>
                <a:srgbClr val="0000CC"/>
              </a:solidFill>
            </a:endParaRPr>
          </a:p>
        </p:txBody>
      </p:sp>
      <p:pic>
        <p:nvPicPr>
          <p:cNvPr id="4098" name="Picture 2" descr="210 Nice To Meet You Stock Vector Illustration and Royalty Free Nice To Meet  You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492" y="786913"/>
            <a:ext cx="2063552" cy="20635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ansparent Smile Clipart Png - Smiley Clipart, Png Download - kind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592" y="2132856"/>
            <a:ext cx="1638072" cy="17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ppy Smile Clipart – HD Wallpaper Galler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614">
            <a:off x="6867369" y="124549"/>
            <a:ext cx="2304257" cy="19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15481" y="548680"/>
            <a:ext cx="105851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00CC"/>
                </a:solidFill>
              </a:rPr>
              <a:t>IASI </a:t>
            </a:r>
            <a:r>
              <a:rPr lang="fr-FR" sz="3600" b="1" dirty="0" err="1" smtClean="0">
                <a:solidFill>
                  <a:srgbClr val="0000CC"/>
                </a:solidFill>
              </a:rPr>
              <a:t>Conference</a:t>
            </a:r>
            <a:endParaRPr lang="fr-FR" sz="3600" b="1" dirty="0" smtClean="0">
              <a:solidFill>
                <a:srgbClr val="0000CC"/>
              </a:solidFill>
            </a:endParaRPr>
          </a:p>
          <a:p>
            <a:endParaRPr lang="fr-FR" sz="3200" b="1" dirty="0" smtClean="0"/>
          </a:p>
          <a:p>
            <a:pPr marL="812800" lvl="1" indent="-314325">
              <a:buFont typeface="Arial" panose="020B0604020202020204" pitchFamily="34" charset="0"/>
              <a:buChar char="•"/>
            </a:pPr>
            <a:r>
              <a:rPr lang="fr-FR" sz="2800" b="1" dirty="0" smtClean="0"/>
              <a:t>CNES and EUMETSAT</a:t>
            </a:r>
          </a:p>
          <a:p>
            <a:pPr marL="812800" lvl="1" indent="-314325">
              <a:buFont typeface="Arial" panose="020B0604020202020204" pitchFamily="34" charset="0"/>
              <a:buChar char="•"/>
            </a:pPr>
            <a:r>
              <a:rPr lang="fr-FR" sz="2800" b="1" dirty="0" smtClean="0"/>
              <a:t>IASI/IASI-NG Science </a:t>
            </a:r>
            <a:r>
              <a:rPr lang="fr-FR" sz="2800" b="1" dirty="0" err="1" smtClean="0"/>
              <a:t>Working</a:t>
            </a:r>
            <a:r>
              <a:rPr lang="fr-FR" sz="2800" b="1" dirty="0" smtClean="0"/>
              <a:t> Group (ISSWG)</a:t>
            </a:r>
          </a:p>
          <a:p>
            <a:pPr marL="812800" lvl="1" indent="-314325">
              <a:buFont typeface="Arial" panose="020B0604020202020204" pitchFamily="34" charset="0"/>
              <a:buChar char="•"/>
            </a:pPr>
            <a:r>
              <a:rPr lang="fr-FR" sz="2800" b="1" dirty="0" err="1" smtClean="0"/>
              <a:t>Gather</a:t>
            </a:r>
            <a:r>
              <a:rPr lang="fr-FR" sz="2800" b="1" dirty="0" smtClean="0"/>
              <a:t> the </a:t>
            </a:r>
            <a:r>
              <a:rPr lang="fr-FR" sz="2800" b="1" dirty="0" err="1" smtClean="0"/>
              <a:t>worldwide</a:t>
            </a:r>
            <a:r>
              <a:rPr lang="fr-FR" sz="2800" b="1" dirty="0" smtClean="0"/>
              <a:t> IASI </a:t>
            </a:r>
            <a:r>
              <a:rPr lang="fr-FR" sz="2800" b="1" dirty="0" err="1" smtClean="0"/>
              <a:t>community</a:t>
            </a:r>
            <a:endParaRPr lang="fr-FR" sz="2800" b="1" dirty="0" smtClean="0"/>
          </a:p>
          <a:p>
            <a:pPr marL="812800" lvl="1" indent="-314325">
              <a:buFont typeface="Arial" panose="020B0604020202020204" pitchFamily="34" charset="0"/>
              <a:buChar char="•"/>
            </a:pPr>
            <a:r>
              <a:rPr lang="fr-FR" sz="2800" b="1" dirty="0" smtClean="0"/>
              <a:t>Instruments &amp; Science experts</a:t>
            </a:r>
          </a:p>
          <a:p>
            <a:pPr marL="812800" lvl="1" indent="-314325">
              <a:buFont typeface="Arial" panose="020B0604020202020204" pitchFamily="34" charset="0"/>
              <a:buChar char="•"/>
            </a:pPr>
            <a:r>
              <a:rPr lang="fr-FR" sz="2800" b="1" dirty="0" err="1" smtClean="0"/>
              <a:t>Users</a:t>
            </a:r>
            <a:r>
              <a:rPr lang="fr-FR" sz="2800" b="1" dirty="0" smtClean="0"/>
              <a:t> : </a:t>
            </a:r>
            <a:r>
              <a:rPr lang="fr-FR" sz="2800" b="1" dirty="0" err="1" smtClean="0"/>
              <a:t>Operational</a:t>
            </a:r>
            <a:r>
              <a:rPr lang="fr-FR" sz="2800" b="1" dirty="0" smtClean="0"/>
              <a:t> and Academia</a:t>
            </a:r>
            <a:endParaRPr lang="fr-FR" sz="2800" b="1" dirty="0"/>
          </a:p>
          <a:p>
            <a:pPr marL="812800" lvl="1" indent="-314325">
              <a:buFont typeface="Arial" panose="020B0604020202020204" pitchFamily="34" charset="0"/>
              <a:buChar char="•"/>
            </a:pPr>
            <a:r>
              <a:rPr lang="fr-FR" sz="2800" b="1" dirty="0" smtClean="0"/>
              <a:t>Compile, </a:t>
            </a:r>
            <a:r>
              <a:rPr lang="fr-FR" sz="2800" b="1" dirty="0" err="1" smtClean="0"/>
              <a:t>present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discuss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latest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advances</a:t>
            </a:r>
            <a:endParaRPr lang="fr-FR" sz="2800" b="1" dirty="0" smtClean="0"/>
          </a:p>
          <a:p>
            <a:pPr marL="714375" lvl="1"/>
            <a:endParaRPr lang="fr-FR" sz="2000" b="1" dirty="0" smtClean="0">
              <a:solidFill>
                <a:srgbClr val="0000CC"/>
              </a:solidFill>
            </a:endParaRPr>
          </a:p>
          <a:p>
            <a:pPr marL="2247900" lvl="2" indent="-4572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7030A0"/>
                </a:solidFill>
              </a:rPr>
              <a:t>Maximise utilisation of IASI, scout new applications</a:t>
            </a:r>
          </a:p>
          <a:p>
            <a:pPr marL="2247900" lvl="2" indent="-4572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7030A0"/>
                </a:solidFill>
              </a:rPr>
              <a:t>Feed-back to missions, </a:t>
            </a:r>
            <a:r>
              <a:rPr lang="fr-FR" sz="2800" b="1" dirty="0" err="1" smtClean="0">
                <a:solidFill>
                  <a:srgbClr val="7030A0"/>
                </a:solidFill>
              </a:rPr>
              <a:t>products</a:t>
            </a:r>
            <a:r>
              <a:rPr lang="fr-FR" sz="2800" b="1" dirty="0" smtClean="0">
                <a:solidFill>
                  <a:srgbClr val="7030A0"/>
                </a:solidFill>
              </a:rPr>
              <a:t> &amp; services</a:t>
            </a:r>
          </a:p>
          <a:p>
            <a:pPr marL="2247900" lvl="2" indent="-457200">
              <a:buFont typeface="Wingdings" panose="05000000000000000000" pitchFamily="2" charset="2"/>
              <a:buChar char="Ø"/>
            </a:pPr>
            <a:r>
              <a:rPr lang="fr-FR" sz="2800" b="1" dirty="0" err="1" smtClean="0">
                <a:solidFill>
                  <a:srgbClr val="7030A0"/>
                </a:solidFill>
              </a:rPr>
              <a:t>Prepare</a:t>
            </a:r>
            <a:r>
              <a:rPr lang="fr-FR" sz="2800" b="1" dirty="0" smtClean="0">
                <a:solidFill>
                  <a:srgbClr val="7030A0"/>
                </a:solidFill>
              </a:rPr>
              <a:t> the New </a:t>
            </a:r>
            <a:r>
              <a:rPr lang="fr-FR" sz="2800" b="1" dirty="0" err="1" smtClean="0">
                <a:solidFill>
                  <a:srgbClr val="7030A0"/>
                </a:solidFill>
              </a:rPr>
              <a:t>Generation</a:t>
            </a:r>
            <a:r>
              <a:rPr lang="fr-FR" sz="2800" b="1" dirty="0" smtClean="0">
                <a:solidFill>
                  <a:srgbClr val="7030A0"/>
                </a:solidFill>
              </a:rPr>
              <a:t>: IASI-NG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31504" y="692696"/>
            <a:ext cx="8712968" cy="2879391"/>
            <a:chOff x="251520" y="1497558"/>
            <a:chExt cx="8712968" cy="2879391"/>
          </a:xfrm>
        </p:grpSpPr>
        <p:pic>
          <p:nvPicPr>
            <p:cNvPr id="25602" name="Picture 2" descr="https://iasi.cnes.fr/sites/default/files/migration/smsc/iasi/icons/Conference.png"/>
            <p:cNvPicPr>
              <a:picLocks noChangeAspect="1" noChangeArrowheads="1"/>
            </p:cNvPicPr>
            <p:nvPr/>
          </p:nvPicPr>
          <p:blipFill>
            <a:blip r:embed="rId2" cstate="print"/>
            <a:srcRect t="4858"/>
            <a:stretch>
              <a:fillRect/>
            </a:stretch>
          </p:blipFill>
          <p:spPr bwMode="auto">
            <a:xfrm>
              <a:off x="251520" y="1556792"/>
              <a:ext cx="3905647" cy="2820157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4211960" y="1497558"/>
              <a:ext cx="47525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November 2007, </a:t>
              </a:r>
              <a:r>
                <a:rPr lang="en-US" i="1" dirty="0" err="1"/>
                <a:t>Anglet</a:t>
              </a:r>
              <a:endParaRPr lang="en-US" i="1" dirty="0"/>
            </a:p>
            <a:p>
              <a:r>
                <a:rPr lang="en-US" b="1" dirty="0"/>
                <a:t>1 year after mission </a:t>
              </a:r>
              <a:r>
                <a:rPr lang="en-US" b="1" dirty="0" smtClean="0"/>
                <a:t>launch</a:t>
              </a:r>
              <a:endParaRPr lang="en-US" dirty="0"/>
            </a:p>
            <a:p>
              <a:r>
                <a:rPr lang="en-US" dirty="0"/>
                <a:t>Instrument performance, scientific perspectives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35560" y="1802127"/>
            <a:ext cx="7272808" cy="2562977"/>
            <a:chOff x="1259632" y="2636912"/>
            <a:chExt cx="7272808" cy="2562977"/>
          </a:xfrm>
        </p:grpSpPr>
        <p:pic>
          <p:nvPicPr>
            <p:cNvPr id="25604" name="Picture 4" descr="Photo: 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7773"/>
            <a:stretch/>
          </p:blipFill>
          <p:spPr bwMode="auto">
            <a:xfrm>
              <a:off x="1259632" y="2636912"/>
              <a:ext cx="4176464" cy="2562977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508104" y="3068960"/>
              <a:ext cx="30243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January 2010, Annecy</a:t>
              </a:r>
            </a:p>
            <a:p>
              <a:r>
                <a:rPr lang="en-US" dirty="0"/>
                <a:t>Consolidated results</a:t>
              </a:r>
            </a:p>
            <a:p>
              <a:r>
                <a:rPr lang="en-US" b="1" dirty="0" smtClean="0"/>
                <a:t>Significant impact </a:t>
              </a:r>
              <a:r>
                <a:rPr lang="en-US" b="1" dirty="0"/>
                <a:t>in NWP</a:t>
              </a:r>
              <a:endParaRPr lang="en-GB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63552" y="3434673"/>
            <a:ext cx="10003804" cy="1002439"/>
            <a:chOff x="1691681" y="4725144"/>
            <a:chExt cx="10003804" cy="1002439"/>
          </a:xfrm>
        </p:grpSpPr>
        <p:pic>
          <p:nvPicPr>
            <p:cNvPr id="25608" name="Picture 8" descr="https://iasi.cnes.fr/sites/default/files/migration/smsc/iasi/icons/Conference3_bi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1" y="4725144"/>
              <a:ext cx="5400600" cy="1002439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7123485" y="4756881"/>
              <a:ext cx="4572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February 2013, </a:t>
              </a:r>
              <a:r>
                <a:rPr lang="en-US" i="1" dirty="0" err="1"/>
                <a:t>Hyères</a:t>
              </a:r>
              <a:endParaRPr lang="en-US" i="1" dirty="0"/>
            </a:p>
            <a:p>
              <a:r>
                <a:rPr lang="en-US" b="1" dirty="0"/>
                <a:t>Atmospheric </a:t>
              </a:r>
              <a:r>
                <a:rPr lang="en-US" b="1" dirty="0" smtClean="0"/>
                <a:t>Composition rising</a:t>
              </a:r>
              <a:endParaRPr lang="en-US" b="1" dirty="0"/>
            </a:p>
            <a:p>
              <a:r>
                <a:rPr lang="en-US" dirty="0"/>
                <a:t>IASI/</a:t>
              </a:r>
              <a:r>
                <a:rPr lang="en-US" dirty="0" err="1"/>
                <a:t>Metop</a:t>
              </a:r>
              <a:r>
                <a:rPr lang="en-US" dirty="0"/>
                <a:t>-B, first instrument </a:t>
              </a:r>
              <a:r>
                <a:rPr lang="en-US" dirty="0" err="1"/>
                <a:t>perfo</a:t>
              </a:r>
              <a:r>
                <a:rPr lang="en-US" dirty="0"/>
                <a:t> results</a:t>
              </a:r>
              <a:endParaRPr lang="en-GB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87688" y="116632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A (very) brief history of the IASI Conferences</a:t>
            </a:r>
            <a:endParaRPr lang="en-GB" sz="2800" b="1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56248" y="4581128"/>
            <a:ext cx="7919864" cy="2081432"/>
            <a:chOff x="2927648" y="4769176"/>
            <a:chExt cx="7919864" cy="2081432"/>
          </a:xfrm>
        </p:grpSpPr>
        <p:pic>
          <p:nvPicPr>
            <p:cNvPr id="4" name="Picture 2" descr="O:\My Documents\ISSWG-2\IASI Conference\2016 - 4th Antibes\iasi2016bann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7648" y="4769176"/>
              <a:ext cx="7883116" cy="934032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6707560" y="5650279"/>
              <a:ext cx="41399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i="1" dirty="0" smtClean="0"/>
                <a:t>April 2016, Antibes - </a:t>
              </a:r>
              <a:r>
                <a:rPr lang="en-US" dirty="0" smtClean="0"/>
                <a:t>IASI is turning 10</a:t>
              </a:r>
            </a:p>
            <a:p>
              <a:pPr algn="r"/>
              <a:r>
                <a:rPr lang="fr-FR" dirty="0" err="1" smtClean="0"/>
                <a:t>Atmospheric</a:t>
              </a:r>
              <a:r>
                <a:rPr lang="fr-FR" dirty="0" smtClean="0"/>
                <a:t> Composition</a:t>
              </a:r>
            </a:p>
            <a:p>
              <a:pPr algn="r"/>
              <a:r>
                <a:rPr lang="fr-FR" b="1" dirty="0" err="1" smtClean="0"/>
                <a:t>Climate</a:t>
              </a:r>
              <a:r>
                <a:rPr lang="fr-FR" b="1" dirty="0" smtClean="0"/>
                <a:t> perspective</a:t>
              </a:r>
            </a:p>
            <a:p>
              <a:pPr algn="r"/>
              <a:r>
                <a:rPr lang="en-US" b="1" dirty="0"/>
                <a:t>2 IASI in </a:t>
              </a:r>
              <a:r>
                <a:rPr lang="en-US" b="1" dirty="0" smtClean="0"/>
                <a:t>Space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8768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A (very) brief history of the </a:t>
            </a:r>
            <a:r>
              <a:rPr lang="en-US" sz="2800" b="1" i="1" dirty="0" smtClean="0">
                <a:solidFill>
                  <a:srgbClr val="0000CC"/>
                </a:solidFill>
              </a:rPr>
              <a:t>5</a:t>
            </a:r>
            <a:r>
              <a:rPr lang="en-US" sz="2800" b="1" i="1" baseline="30000" dirty="0" smtClean="0">
                <a:solidFill>
                  <a:srgbClr val="0000CC"/>
                </a:solidFill>
              </a:rPr>
              <a:t>th</a:t>
            </a:r>
            <a:r>
              <a:rPr lang="en-US" sz="2800" b="1" i="1" dirty="0" smtClean="0">
                <a:solidFill>
                  <a:srgbClr val="0000CC"/>
                </a:solidFill>
              </a:rPr>
              <a:t> IASI Conference</a:t>
            </a:r>
            <a:endParaRPr lang="en-GB" sz="2800" b="1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41713" y="876149"/>
            <a:ext cx="9644210" cy="1302482"/>
            <a:chOff x="1741713" y="1052736"/>
            <a:chExt cx="9644210" cy="13024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713" y="1052736"/>
              <a:ext cx="5079680" cy="130248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960096" y="1196752"/>
              <a:ext cx="442582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20-24 April 2020 - Evian</a:t>
              </a:r>
            </a:p>
            <a:p>
              <a:r>
                <a:rPr lang="fr-FR" sz="2800" b="1" dirty="0" smtClean="0"/>
                <a:t>14 </a:t>
              </a:r>
              <a:r>
                <a:rPr lang="fr-FR" sz="2800" b="1" dirty="0" err="1" smtClean="0"/>
                <a:t>years</a:t>
              </a:r>
              <a:r>
                <a:rPr lang="fr-FR" sz="2800" b="1" dirty="0" smtClean="0"/>
                <a:t> and 3 </a:t>
              </a:r>
              <a:r>
                <a:rPr lang="fr-FR" sz="2800" b="1" dirty="0" err="1" smtClean="0"/>
                <a:t>IASIs</a:t>
              </a:r>
              <a:r>
                <a:rPr lang="fr-FR" sz="2800" b="1" dirty="0" smtClean="0"/>
                <a:t> in </a:t>
              </a:r>
              <a:r>
                <a:rPr lang="fr-FR" sz="2800" b="1" dirty="0" err="1" smtClean="0"/>
                <a:t>space</a:t>
              </a:r>
              <a:endParaRPr lang="en-GB" sz="28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67113" y="2316309"/>
            <a:ext cx="9923132" cy="1302482"/>
            <a:chOff x="1767113" y="2492896"/>
            <a:chExt cx="9923132" cy="1302482"/>
          </a:xfrm>
        </p:grpSpPr>
        <p:grpSp>
          <p:nvGrpSpPr>
            <p:cNvPr id="6" name="Group 5"/>
            <p:cNvGrpSpPr/>
            <p:nvPr/>
          </p:nvGrpSpPr>
          <p:grpSpPr>
            <a:xfrm>
              <a:off x="1767113" y="2492896"/>
              <a:ext cx="9923132" cy="1302482"/>
              <a:chOff x="1767113" y="2707759"/>
              <a:chExt cx="9923132" cy="130248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7113" y="2707759"/>
                <a:ext cx="5079680" cy="130248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985496" y="2851775"/>
                <a:ext cx="470474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3-7 May 2021 - Evian</a:t>
                </a:r>
              </a:p>
              <a:p>
                <a:r>
                  <a:rPr lang="fr-FR" sz="2800" b="1" dirty="0" smtClean="0"/>
                  <a:t>14.5 </a:t>
                </a:r>
                <a:r>
                  <a:rPr lang="fr-FR" sz="2800" b="1" dirty="0" err="1" smtClean="0"/>
                  <a:t>years</a:t>
                </a:r>
                <a:r>
                  <a:rPr lang="fr-FR" sz="2800" b="1" dirty="0" smtClean="0"/>
                  <a:t> and 3 </a:t>
                </a:r>
                <a:r>
                  <a:rPr lang="fr-FR" sz="2800" b="1" dirty="0" err="1" smtClean="0"/>
                  <a:t>IASIs</a:t>
                </a:r>
                <a:r>
                  <a:rPr lang="fr-FR" sz="2800" b="1" dirty="0" smtClean="0"/>
                  <a:t> in </a:t>
                </a:r>
                <a:r>
                  <a:rPr lang="fr-FR" sz="2800" b="1" dirty="0" err="1" smtClean="0"/>
                  <a:t>space</a:t>
                </a:r>
                <a:endParaRPr lang="en-GB" sz="2800" b="1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159896" y="2492896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b="1" dirty="0" smtClean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a:rPr>
                <a:t>1</a:t>
              </a:r>
              <a:endParaRPr lang="en-GB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67113" y="4077072"/>
            <a:ext cx="9679482" cy="1303200"/>
            <a:chOff x="1767113" y="4293096"/>
            <a:chExt cx="9679482" cy="1303200"/>
          </a:xfrm>
        </p:grpSpPr>
        <p:pic>
          <p:nvPicPr>
            <p:cNvPr id="21" name="Picture 20"/>
            <p:cNvPicPr>
              <a:picLocks/>
            </p:cNvPicPr>
            <p:nvPr/>
          </p:nvPicPr>
          <p:blipFill rotWithShape="1">
            <a:blip r:embed="rId2"/>
            <a:srcRect l="945" t="9957" r="2244" b="45949"/>
            <a:stretch/>
          </p:blipFill>
          <p:spPr>
            <a:xfrm>
              <a:off x="1767113" y="4293096"/>
              <a:ext cx="5079600" cy="1303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020768" y="4467642"/>
              <a:ext cx="442582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6-10 </a:t>
              </a:r>
              <a:r>
                <a:rPr lang="fr-FR" sz="2800" b="1" dirty="0" err="1" smtClean="0"/>
                <a:t>Dec</a:t>
              </a:r>
              <a:r>
                <a:rPr lang="fr-FR" sz="2800" b="1" dirty="0" smtClean="0"/>
                <a:t> 2021 - Evian</a:t>
              </a:r>
            </a:p>
            <a:p>
              <a:r>
                <a:rPr lang="fr-FR" sz="2800" b="1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00">
                        <a:alpha val="40000"/>
                      </a:srgbClr>
                    </a:glow>
                  </a:effectLst>
                </a:rPr>
                <a:t>15</a:t>
              </a:r>
              <a:r>
                <a:rPr lang="fr-FR" sz="2800" b="1" dirty="0" smtClean="0"/>
                <a:t> </a:t>
              </a:r>
              <a:r>
                <a:rPr lang="fr-FR" sz="2800" b="1" dirty="0" err="1" smtClean="0"/>
                <a:t>years</a:t>
              </a:r>
              <a:r>
                <a:rPr lang="fr-FR" sz="2800" b="1" dirty="0" smtClean="0"/>
                <a:t> and </a:t>
              </a:r>
              <a:r>
                <a:rPr lang="fr-FR" sz="2800" b="1" dirty="0" smtClean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00">
                        <a:alpha val="40000"/>
                      </a:srgbClr>
                    </a:glow>
                  </a:effectLst>
                </a:rPr>
                <a:t>2</a:t>
              </a:r>
              <a:r>
                <a:rPr lang="fr-FR" sz="2800" b="1" dirty="0" smtClean="0"/>
                <a:t> </a:t>
              </a:r>
              <a:r>
                <a:rPr lang="fr-FR" sz="2800" b="1" dirty="0" err="1" smtClean="0"/>
                <a:t>IASIs</a:t>
              </a:r>
              <a:r>
                <a:rPr lang="fr-FR" sz="2800" b="1" dirty="0" smtClean="0"/>
                <a:t> in </a:t>
              </a:r>
              <a:r>
                <a:rPr lang="fr-FR" sz="2800" b="1" dirty="0" err="1" smtClean="0"/>
                <a:t>space</a:t>
              </a:r>
              <a:endParaRPr lang="en-GB" sz="2800" b="1" dirty="0"/>
            </a:p>
          </p:txBody>
        </p:sp>
      </p:grpSp>
      <p:pic>
        <p:nvPicPr>
          <p:cNvPr id="1028" name="Picture 4" descr="https://media.istockphoto.com/illustrations/omg-face-illustration-id166008522?k=20&amp;m=166008522&amp;s=612x612&amp;w=0&amp;h=CkIUUm-XlJDG025tx16GL5e2H4LWl-p9tc9ZSJZ3dIg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5829739"/>
            <a:ext cx="1080120" cy="5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5663952" y="5380272"/>
            <a:ext cx="6029556" cy="1191189"/>
            <a:chOff x="5159896" y="5447675"/>
            <a:chExt cx="6029556" cy="1191189"/>
          </a:xfrm>
        </p:grpSpPr>
        <p:pic>
          <p:nvPicPr>
            <p:cNvPr id="1030" name="Picture 6" descr="Studienbüro Chemie - Hinweis Coronavirus - Universität Hambur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415" y="5447675"/>
              <a:ext cx="2109037" cy="119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159896" y="5949280"/>
              <a:ext cx="4041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i="1" dirty="0" smtClean="0">
                  <a:latin typeface="Kristen ITC" panose="03050502040202030202" pitchFamily="66" charset="0"/>
                </a:rPr>
                <a:t>Oh </a:t>
              </a:r>
              <a:r>
                <a:rPr lang="fr-FR" sz="2800" i="1" dirty="0" err="1" smtClean="0">
                  <a:latin typeface="Kristen ITC" panose="03050502040202030202" pitchFamily="66" charset="0"/>
                </a:rPr>
                <a:t>my</a:t>
              </a:r>
              <a:r>
                <a:rPr lang="fr-FR" sz="2800" i="1" dirty="0" smtClean="0">
                  <a:latin typeface="Kristen ITC" panose="03050502040202030202" pitchFamily="66" charset="0"/>
                </a:rPr>
                <a:t> crown - variant</a:t>
              </a:r>
              <a:endParaRPr lang="en-GB" sz="2800" i="1" dirty="0">
                <a:latin typeface="Kristen ITC" panose="03050502040202030202" pitchFamily="66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240144" y="4251618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+ online</a:t>
            </a:r>
            <a:endParaRPr lang="en-GB" sz="28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741713" y="919506"/>
            <a:ext cx="9394847" cy="1259125"/>
            <a:chOff x="1741713" y="1096093"/>
            <a:chExt cx="9394847" cy="1259125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741713" y="1167383"/>
              <a:ext cx="9394847" cy="111654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67113" y="1096093"/>
              <a:ext cx="9369447" cy="125912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800910" y="2385899"/>
            <a:ext cx="9394847" cy="1259125"/>
            <a:chOff x="1741713" y="1096093"/>
            <a:chExt cx="9394847" cy="1259125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41713" y="1167383"/>
              <a:ext cx="9394847" cy="111654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67113" y="1096093"/>
              <a:ext cx="9369447" cy="125912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Picture 8" descr="Illustration Huge Ocean Wave Stock Vector (Royalty Free) 23489177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 bwMode="auto">
          <a:xfrm>
            <a:off x="2832792" y="5694838"/>
            <a:ext cx="1182962" cy="76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 rot="19742710">
            <a:off x="1612570" y="5660422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Still</a:t>
            </a:r>
            <a:r>
              <a:rPr lang="fr-FR" dirty="0" smtClean="0"/>
              <a:t> 95 </a:t>
            </a:r>
            <a:r>
              <a:rPr lang="fr-FR" dirty="0" err="1" smtClean="0"/>
              <a:t>onsite</a:t>
            </a:r>
            <a:endParaRPr lang="fr-FR" dirty="0"/>
          </a:p>
          <a:p>
            <a:pPr algn="ctr"/>
            <a:r>
              <a:rPr lang="fr-FR" dirty="0" smtClean="0"/>
              <a:t>till 26/11/2021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7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63752" y="175143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0000CC"/>
                </a:solidFill>
              </a:rPr>
              <a:t>Hybrid</a:t>
            </a:r>
            <a:r>
              <a:rPr lang="fr-FR" sz="2800" b="1" dirty="0" smtClean="0">
                <a:solidFill>
                  <a:srgbClr val="0000CC"/>
                </a:solidFill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</a:rPr>
              <a:t>Onsite</a:t>
            </a:r>
            <a:r>
              <a:rPr lang="fr-FR" sz="2800" b="1" dirty="0" smtClean="0">
                <a:solidFill>
                  <a:srgbClr val="0000CC"/>
                </a:solidFill>
              </a:rPr>
              <a:t> - Online </a:t>
            </a:r>
            <a:r>
              <a:rPr lang="fr-FR" sz="2800" b="1" dirty="0" err="1" smtClean="0">
                <a:solidFill>
                  <a:srgbClr val="0000CC"/>
                </a:solidFill>
              </a:rPr>
              <a:t>conference</a:t>
            </a:r>
            <a:endParaRPr lang="en-GB" sz="2800" b="1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836712"/>
            <a:ext cx="3960440" cy="2640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2341" y="3284984"/>
            <a:ext cx="4251731" cy="1437758"/>
          </a:xfrm>
          <a:prstGeom prst="rect">
            <a:avLst/>
          </a:prstGeom>
        </p:spPr>
      </p:pic>
      <p:pic>
        <p:nvPicPr>
          <p:cNvPr id="2050" name="Picture 2" descr="skype together mo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836712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2104" y="3596823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Live </a:t>
            </a:r>
            <a:r>
              <a:rPr lang="fr-FR" sz="2400" b="1" dirty="0" err="1" smtClean="0"/>
              <a:t>stream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presentations</a:t>
            </a:r>
            <a:endParaRPr lang="fr-FR" sz="2400" b="1" dirty="0" smtClean="0"/>
          </a:p>
          <a:p>
            <a:r>
              <a:rPr lang="fr-FR" sz="2400" b="1" dirty="0" smtClean="0"/>
              <a:t>Interactive Q&amp;A online</a:t>
            </a:r>
          </a:p>
          <a:p>
            <a:pPr algn="r"/>
            <a:r>
              <a:rPr lang="fr-FR" sz="2400" b="1" i="1" dirty="0" smtClean="0"/>
              <a:t>Links </a:t>
            </a:r>
            <a:r>
              <a:rPr lang="fr-FR" sz="2400" b="1" i="1" dirty="0" err="1" smtClean="0"/>
              <a:t>emailed</a:t>
            </a:r>
            <a:endParaRPr lang="en-GB" sz="2400" b="1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35760" y="4869160"/>
            <a:ext cx="6264696" cy="1723549"/>
            <a:chOff x="4079776" y="5027692"/>
            <a:chExt cx="6264696" cy="1723549"/>
          </a:xfrm>
        </p:grpSpPr>
        <p:pic>
          <p:nvPicPr>
            <p:cNvPr id="2052" name="Picture 4" descr="Santa Claus Wit Face Mask - Coronavirus Christmas - Funny Vector Cartoon  Stock Vector - Illustration of head, december: 19813216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6"/>
            <a:stretch/>
          </p:blipFill>
          <p:spPr bwMode="auto">
            <a:xfrm>
              <a:off x="4079776" y="5085184"/>
              <a:ext cx="1152128" cy="111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447928" y="5027692"/>
              <a:ext cx="489654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 err="1" smtClean="0">
                  <a:solidFill>
                    <a:srgbClr val="0000CC"/>
                  </a:solidFill>
                </a:rPr>
                <a:t>Agility</a:t>
              </a:r>
              <a:endParaRPr lang="fr-FR" sz="2400" i="1" dirty="0" smtClean="0">
                <a:solidFill>
                  <a:srgbClr val="0000CC"/>
                </a:solidFill>
              </a:endParaRPr>
            </a:p>
            <a:p>
              <a:r>
                <a:rPr lang="fr-FR" sz="2400" i="1" dirty="0" smtClean="0">
                  <a:solidFill>
                    <a:srgbClr val="0000CC"/>
                  </a:solidFill>
                </a:rPr>
                <a:t>Patience</a:t>
              </a:r>
            </a:p>
            <a:p>
              <a:r>
                <a:rPr lang="fr-FR" sz="2400" i="1" dirty="0" err="1" smtClean="0">
                  <a:solidFill>
                    <a:srgbClr val="0000CC"/>
                  </a:solidFill>
                </a:rPr>
                <a:t>Enthusiasm</a:t>
              </a:r>
              <a:endParaRPr lang="fr-FR" sz="2400" i="1" dirty="0" smtClean="0">
                <a:solidFill>
                  <a:srgbClr val="0000CC"/>
                </a:solidFill>
              </a:endParaRPr>
            </a:p>
            <a:p>
              <a:pPr algn="r">
                <a:spcBef>
                  <a:spcPts val="1200"/>
                </a:spcBef>
              </a:pPr>
              <a:r>
                <a:rPr lang="fr-FR" sz="2400" b="1" i="1" dirty="0" smtClean="0">
                  <a:solidFill>
                    <a:srgbClr val="0000CC"/>
                  </a:solidFill>
                </a:rPr>
                <a:t>Good science and exchanges!!!</a:t>
              </a:r>
              <a:endParaRPr lang="en-GB" sz="2400" b="1" i="1" dirty="0">
                <a:solidFill>
                  <a:srgbClr val="0000CC"/>
                </a:solidFill>
              </a:endParaRPr>
            </a:p>
          </p:txBody>
        </p:sp>
        <p:pic>
          <p:nvPicPr>
            <p:cNvPr id="2060" name="Picture 12" descr="Free Thumbs Up Vector Png, Download Free Thumbs Up Vector Png png images,  Free ClipArts on Clipart Library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" t="4778" r="49798" b="28078"/>
            <a:stretch/>
          </p:blipFill>
          <p:spPr bwMode="auto">
            <a:xfrm>
              <a:off x="5735960" y="6217558"/>
              <a:ext cx="514853" cy="49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54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80176" y="406405"/>
            <a:ext cx="2220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i="1" dirty="0" smtClean="0"/>
              <a:t>Link available on the </a:t>
            </a:r>
          </a:p>
          <a:p>
            <a:pPr algn="ctr"/>
            <a:r>
              <a:rPr lang="en-GB" b="1" i="1" dirty="0" smtClean="0"/>
              <a:t>IASI 2021 website</a:t>
            </a:r>
            <a:endParaRPr lang="en-GB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5720" y="44624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CC"/>
                </a:solidFill>
              </a:rPr>
              <a:t>5th IASI </a:t>
            </a:r>
            <a:r>
              <a:rPr lang="fr-FR" sz="2800" b="1" dirty="0" err="1" smtClean="0">
                <a:solidFill>
                  <a:srgbClr val="0000CC"/>
                </a:solidFill>
              </a:rPr>
              <a:t>Conference</a:t>
            </a:r>
            <a:r>
              <a:rPr lang="fr-FR" sz="2800" b="1" dirty="0" smtClean="0">
                <a:solidFill>
                  <a:srgbClr val="0000CC"/>
                </a:solidFill>
              </a:rPr>
              <a:t> – Online</a:t>
            </a:r>
          </a:p>
          <a:p>
            <a:pPr algn="ctr"/>
            <a:r>
              <a:rPr lang="fr-FR" sz="2800" b="1" dirty="0" smtClean="0">
                <a:solidFill>
                  <a:srgbClr val="0000CC"/>
                </a:solidFill>
              </a:rPr>
              <a:t>Poster, </a:t>
            </a:r>
            <a:r>
              <a:rPr lang="fr-FR" sz="2800" b="1" dirty="0" err="1" smtClean="0">
                <a:solidFill>
                  <a:srgbClr val="0000CC"/>
                </a:solidFill>
              </a:rPr>
              <a:t>Meet’n</a:t>
            </a:r>
            <a:r>
              <a:rPr lang="fr-FR" sz="2800" b="1" dirty="0" smtClean="0">
                <a:solidFill>
                  <a:srgbClr val="0000CC"/>
                </a:solidFill>
              </a:rPr>
              <a:t> Chat – Wonder area</a:t>
            </a:r>
            <a:endParaRPr lang="en-GB" sz="2800" b="1" dirty="0">
              <a:solidFill>
                <a:srgbClr val="0000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881"/>
          <a:stretch/>
        </p:blipFill>
        <p:spPr>
          <a:xfrm>
            <a:off x="1560117" y="1075553"/>
            <a:ext cx="10440539" cy="5665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3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eople Avoiding Contact Greeting by Bumping Elbows Vector Stock Vector -  Illustration of coronavirus, control: 17740154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5"/>
          <a:stretch/>
        </p:blipFill>
        <p:spPr bwMode="auto">
          <a:xfrm rot="661889">
            <a:off x="8565886" y="2727381"/>
            <a:ext cx="3431714" cy="23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mer"/>
          <p:cNvSpPr/>
          <p:nvPr/>
        </p:nvSpPr>
        <p:spPr>
          <a:xfrm>
            <a:off x="5447928" y="2420888"/>
            <a:ext cx="3168352" cy="3168352"/>
          </a:xfrm>
          <a:prstGeom prst="donu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3632" y="40466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73” to Greet your </a:t>
            </a:r>
            <a:r>
              <a:rPr lang="en-US" sz="3200" b="1" dirty="0" err="1" smtClean="0"/>
              <a:t>neighbour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smtClean="0"/>
              <a:t>and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the 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-timers to the IASI-conference </a:t>
            </a:r>
          </a:p>
        </p:txBody>
      </p:sp>
      <p:pic>
        <p:nvPicPr>
          <p:cNvPr id="7" name="EpoITaiTa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27304" y="3700264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pic>
        <p:nvPicPr>
          <p:cNvPr id="1028" name="Picture 4" descr="598 Virtual Event High Res Illustrations - Getty Imag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10147" r="3978" b="14573"/>
          <a:stretch/>
        </p:blipFill>
        <p:spPr bwMode="auto">
          <a:xfrm rot="21181287">
            <a:off x="1985215" y="2915418"/>
            <a:ext cx="2902725" cy="23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ardrop 8"/>
          <p:cNvSpPr/>
          <p:nvPr/>
        </p:nvSpPr>
        <p:spPr>
          <a:xfrm>
            <a:off x="3359696" y="4080883"/>
            <a:ext cx="1728192" cy="1451470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7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6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1" t="17658" r="1604" b="1382"/>
          <a:stretch/>
        </p:blipFill>
        <p:spPr>
          <a:xfrm>
            <a:off x="1559496" y="1009983"/>
            <a:ext cx="10559360" cy="52993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393723">
            <a:off x="2173113" y="3265663"/>
            <a:ext cx="6799699" cy="2112201"/>
          </a:xfrm>
          <a:prstGeom prst="ellipse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Pedestrian area</a:t>
            </a:r>
          </a:p>
          <a:p>
            <a:pPr algn="ctr"/>
            <a:r>
              <a:rPr lang="fr-FR" sz="2800" b="1" dirty="0" err="1">
                <a:solidFill>
                  <a:srgbClr val="FFFF00"/>
                </a:solidFill>
              </a:rPr>
              <a:t>h</a:t>
            </a:r>
            <a:r>
              <a:rPr lang="fr-FR" sz="2800" b="1" dirty="0" err="1" smtClean="0">
                <a:solidFill>
                  <a:srgbClr val="FFFF00"/>
                </a:solidFill>
              </a:rPr>
              <a:t>otels</a:t>
            </a:r>
            <a:r>
              <a:rPr lang="fr-FR" sz="2800" b="1" dirty="0" smtClean="0">
                <a:solidFill>
                  <a:srgbClr val="FFFF00"/>
                </a:solidFill>
              </a:rPr>
              <a:t>, restaurants, </a:t>
            </a:r>
          </a:p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shops, </a:t>
            </a:r>
            <a:r>
              <a:rPr lang="fr-FR" sz="2800" b="1" dirty="0" err="1">
                <a:solidFill>
                  <a:srgbClr val="FFFF00"/>
                </a:solidFill>
              </a:rPr>
              <a:t>p</a:t>
            </a:r>
            <a:r>
              <a:rPr lang="fr-FR" sz="2800" b="1" dirty="0" err="1" smtClean="0">
                <a:solidFill>
                  <a:srgbClr val="FFFF00"/>
                </a:solidFill>
              </a:rPr>
              <a:t>harmacy</a:t>
            </a:r>
            <a:r>
              <a:rPr lang="fr-FR" sz="2800" b="1" dirty="0" smtClean="0">
                <a:solidFill>
                  <a:srgbClr val="FFFF00"/>
                </a:solidFill>
              </a:rPr>
              <a:t>…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977430">
            <a:off x="6842903" y="2484669"/>
            <a:ext cx="316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Palais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Lumières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76025">
            <a:off x="6691131" y="3201483"/>
            <a:ext cx="296090" cy="3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772</Words>
  <Application>Microsoft Office PowerPoint</Application>
  <PresentationFormat>Widescreen</PresentationFormat>
  <Paragraphs>150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Kristen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August</dc:creator>
  <cp:lastModifiedBy>Thomas August</cp:lastModifiedBy>
  <cp:revision>79</cp:revision>
  <dcterms:created xsi:type="dcterms:W3CDTF">2016-04-08T12:20:53Z</dcterms:created>
  <dcterms:modified xsi:type="dcterms:W3CDTF">2021-12-06T12:03:41Z</dcterms:modified>
</cp:coreProperties>
</file>